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81" r:id="rId4"/>
    <p:sldId id="282" r:id="rId5"/>
    <p:sldId id="289" r:id="rId6"/>
    <p:sldId id="345" r:id="rId7"/>
    <p:sldId id="337" r:id="rId8"/>
    <p:sldId id="346" r:id="rId9"/>
    <p:sldId id="338" r:id="rId10"/>
    <p:sldId id="347" r:id="rId11"/>
    <p:sldId id="348" r:id="rId12"/>
    <p:sldId id="341" r:id="rId13"/>
    <p:sldId id="339" r:id="rId14"/>
    <p:sldId id="362" r:id="rId15"/>
    <p:sldId id="340" r:id="rId16"/>
    <p:sldId id="363" r:id="rId17"/>
    <p:sldId id="364" r:id="rId18"/>
    <p:sldId id="344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286" r:id="rId28"/>
    <p:sldId id="318" r:id="rId29"/>
    <p:sldId id="287" r:id="rId30"/>
    <p:sldId id="357" r:id="rId31"/>
    <p:sldId id="358" r:id="rId32"/>
    <p:sldId id="359" r:id="rId33"/>
    <p:sldId id="360" r:id="rId34"/>
    <p:sldId id="361" r:id="rId35"/>
    <p:sldId id="314" r:id="rId36"/>
    <p:sldId id="342" r:id="rId37"/>
    <p:sldId id="315" r:id="rId38"/>
    <p:sldId id="272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9" autoAdjust="0"/>
    <p:restoredTop sz="93659" autoAdjust="0"/>
  </p:normalViewPr>
  <p:slideViewPr>
    <p:cSldViewPr>
      <p:cViewPr>
        <p:scale>
          <a:sx n="73" d="100"/>
          <a:sy n="73" d="100"/>
        </p:scale>
        <p:origin x="408" y="-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4E2D2A46-31D4-42C3-9BFC-281959225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0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A84FE9B-D5D4-4B76-87EA-A08EA8B20C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725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4B3A36-662B-4E53-B902-E6976A1277D8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508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4FE9B-D5D4-4B76-87EA-A08EA8B20C6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3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496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3305F-35F4-4D38-853F-6972B7651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1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1C06C-5FA2-4438-B070-4F16D45DB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9EEDA-9492-4994-BB18-1005CD686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5F7D-D5B1-4D98-B310-16D211F23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17826-A1A8-4B20-83BB-6B4226365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6D48-0F63-43E9-B47C-935DCDFAA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760F4-0BB2-41F5-A823-565642484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D60C8-7BA5-467F-BCD3-E871B6D03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6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813F8-B5E0-463F-B52D-A76CAE180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7A5B0-4E40-4836-BF8A-4DD351994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fld id="{7F3150A8-B334-48D8-BDDC-A2E01CBB8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psearch.aseanip.org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Alejandro.Roca@wipo.i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po.in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cope.wipo.in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183063"/>
            <a:ext cx="4937125" cy="1333500"/>
          </a:xfrm>
          <a:noFill/>
        </p:spPr>
        <p:txBody>
          <a:bodyPr/>
          <a:lstStyle/>
          <a:p>
            <a:pPr eaLnBrk="1" hangingPunct="1"/>
            <a:r>
              <a:rPr lang="en-US" sz="2500" b="1" dirty="0">
                <a:solidFill>
                  <a:srgbClr val="00408C"/>
                </a:solidFill>
                <a:ea typeface="ヒラギノ角ゴ Pro W3" pitchFamily="1" charset="-128"/>
              </a:rPr>
              <a:t>Obtaining patent data from PATENTSCOPE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6228184" y="5229200"/>
            <a:ext cx="214788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40000"/>
              </a:lnSpc>
            </a:pPr>
            <a:r>
              <a:rPr lang="en-US" sz="1300" dirty="0">
                <a:solidFill>
                  <a:srgbClr val="3399FF"/>
                </a:solidFill>
                <a:latin typeface="Arial Black" pitchFamily="34" charset="0"/>
                <a:ea typeface="ヒラギノ角ゴ Pro W3" pitchFamily="1" charset="-128"/>
              </a:rPr>
              <a:t>Manila </a:t>
            </a:r>
          </a:p>
          <a:p>
            <a:pPr>
              <a:lnSpc>
                <a:spcPct val="40000"/>
              </a:lnSpc>
            </a:pPr>
            <a:r>
              <a:rPr lang="en-US" sz="1300" dirty="0">
                <a:solidFill>
                  <a:srgbClr val="3399FF"/>
                </a:solidFill>
                <a:latin typeface="Arial Black" pitchFamily="34" charset="0"/>
                <a:ea typeface="ヒラギノ角ゴ Pro W3" pitchFamily="1" charset="-128"/>
              </a:rPr>
              <a:t>7 November 2017</a:t>
            </a:r>
          </a:p>
        </p:txBody>
      </p:sp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914400" y="3810000"/>
            <a:ext cx="381000" cy="3810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CH"/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1230313" y="5805488"/>
            <a:ext cx="693420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Irene Kitsara, IP Information Officer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Access to Information and Knowledge Division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229600" cy="634082"/>
          </a:xfrm>
        </p:spPr>
        <p:txBody>
          <a:bodyPr/>
          <a:lstStyle/>
          <a:p>
            <a:r>
              <a:rPr lang="fr-FR" dirty="0" err="1"/>
              <a:t>Looking</a:t>
            </a:r>
            <a:r>
              <a:rPr lang="fr-FR" dirty="0"/>
              <a:t> </a:t>
            </a:r>
            <a:r>
              <a:rPr lang="fr-FR" dirty="0" err="1"/>
              <a:t>closer</a:t>
            </a:r>
            <a:r>
              <a:rPr lang="fr-FR" dirty="0"/>
              <a:t> at a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052736"/>
            <a:ext cx="8712968" cy="5628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44" y="3050662"/>
            <a:ext cx="2261656" cy="36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0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fr-FR" dirty="0"/>
              <a:t>A PCT document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96" y="836712"/>
            <a:ext cx="4352528" cy="5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57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And </a:t>
            </a:r>
            <a:r>
              <a:rPr lang="es-ES" dirty="0" err="1"/>
              <a:t>if</a:t>
            </a:r>
            <a:r>
              <a:rPr lang="es-ES" dirty="0"/>
              <a:t> I </a:t>
            </a:r>
            <a:r>
              <a:rPr lang="es-ES" dirty="0" err="1"/>
              <a:t>were</a:t>
            </a:r>
            <a:r>
              <a:rPr lang="es-ES" dirty="0"/>
              <a:t> to look in full-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drones?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772816"/>
            <a:ext cx="8229600" cy="321698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539552" y="3789040"/>
            <a:ext cx="648072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391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E80FC-F505-449D-91A7-C7510B81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5" y="1068158"/>
            <a:ext cx="8552029" cy="5584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22604"/>
            <a:ext cx="8686800" cy="634082"/>
          </a:xfrm>
        </p:spPr>
        <p:txBody>
          <a:bodyPr/>
          <a:lstStyle/>
          <a:p>
            <a:r>
              <a:rPr lang="es-ES" sz="3400" dirty="0"/>
              <a:t>And </a:t>
            </a:r>
            <a:r>
              <a:rPr lang="es-ES" sz="3400" dirty="0" err="1"/>
              <a:t>if</a:t>
            </a:r>
            <a:r>
              <a:rPr lang="es-ES" sz="3400" dirty="0"/>
              <a:t> I </a:t>
            </a:r>
            <a:r>
              <a:rPr lang="es-ES" sz="3400" dirty="0" err="1"/>
              <a:t>were</a:t>
            </a:r>
            <a:r>
              <a:rPr lang="es-ES" sz="3400" dirty="0"/>
              <a:t> to look in full-</a:t>
            </a:r>
            <a:r>
              <a:rPr lang="es-ES" sz="3400" dirty="0" err="1"/>
              <a:t>text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drones?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827584" y="2276872"/>
            <a:ext cx="2160240" cy="28803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400" b="0" i="0" u="none" strike="noStrike" cap="none" normalizeH="0" baseline="0">
              <a:ln>
                <a:noFill/>
              </a:ln>
              <a:solidFill>
                <a:srgbClr val="00B0F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2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87557-7C3C-4D36-AB96-ED30AF970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fr-FR" dirty="0"/>
              <a:t>Full-</a:t>
            </a:r>
            <a:r>
              <a:rPr lang="fr-FR" dirty="0" err="1"/>
              <a:t>text</a:t>
            </a:r>
            <a:r>
              <a:rPr lang="fr-FR" dirty="0"/>
              <a:t> « drone » vs. « drones »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5586E2-EDB1-43D7-ABEE-14C764B35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8760"/>
            <a:ext cx="8352928" cy="54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5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3ED27F3-35CC-4C89-9F44-9B248964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7" y="940963"/>
            <a:ext cx="3456384" cy="441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87" y="123182"/>
            <a:ext cx="8229600" cy="490066"/>
          </a:xfrm>
        </p:spPr>
        <p:txBody>
          <a:bodyPr/>
          <a:lstStyle/>
          <a:p>
            <a:r>
              <a:rPr lang="es-ES" sz="3200" dirty="0" err="1"/>
              <a:t>Let´s</a:t>
            </a:r>
            <a:r>
              <a:rPr lang="es-ES" sz="3200" dirty="0"/>
              <a:t> </a:t>
            </a:r>
            <a:r>
              <a:rPr lang="es-ES" sz="3200" dirty="0" err="1"/>
              <a:t>get</a:t>
            </a:r>
            <a:r>
              <a:rPr lang="es-ES" sz="3200" dirty="0"/>
              <a:t> a </a:t>
            </a:r>
            <a:r>
              <a:rPr lang="es-ES" sz="3200" dirty="0" err="1"/>
              <a:t>feeling</a:t>
            </a:r>
            <a:r>
              <a:rPr lang="es-ES" sz="3200" dirty="0"/>
              <a:t> of </a:t>
            </a:r>
            <a:r>
              <a:rPr lang="es-ES" sz="3200" dirty="0" err="1"/>
              <a:t>the</a:t>
            </a:r>
            <a:r>
              <a:rPr lang="es-ES" sz="3200" dirty="0"/>
              <a:t> data…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7505" y="731509"/>
            <a:ext cx="4040188" cy="337321"/>
          </a:xfrm>
        </p:spPr>
        <p:txBody>
          <a:bodyPr/>
          <a:lstStyle/>
          <a:p>
            <a:r>
              <a:rPr lang="es-ES" dirty="0"/>
              <a:t>Full-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716016" y="591929"/>
            <a:ext cx="4041775" cy="409329"/>
          </a:xfrm>
        </p:spPr>
        <p:txBody>
          <a:bodyPr/>
          <a:lstStyle/>
          <a:p>
            <a:r>
              <a:rPr lang="es-ES" dirty="0"/>
              <a:t>Front-page 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205A858-2EB4-4F30-9910-96E13DF27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16962" y="1422661"/>
            <a:ext cx="2644746" cy="3053376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54B7AD7-DEC2-4C3C-BF00-1A5427B1743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840544" y="924745"/>
            <a:ext cx="3442990" cy="385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138AD8-D4D8-4375-A436-D71F45163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653" y="1396545"/>
            <a:ext cx="2160240" cy="3169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F596A-5A9F-45CC-B1C3-4861F5BA5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85" y="4502153"/>
            <a:ext cx="2015469" cy="4418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F23B42-876F-4AF8-9B9D-CE720357A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422661"/>
            <a:ext cx="2969197" cy="31507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92E93-3313-415A-A732-78D41330E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7795" y="1408452"/>
            <a:ext cx="1721479" cy="34722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C05590-4288-4003-A2F6-B716176C1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254" y="4510842"/>
            <a:ext cx="1865753" cy="37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70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3D9A-4FB0-4B52-AA2A-4FE733DC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New PATENTSCOPE ASEAN </a:t>
            </a:r>
            <a:r>
              <a:rPr lang="fr-FR" dirty="0" err="1"/>
              <a:t>coverage</a:t>
            </a:r>
            <a:endParaRPr lang="fr-F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F23054-5747-40B0-B944-DDEE5F55D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F0C70-1E11-43A5-929A-C23404D7D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3238"/>
            <a:ext cx="7668344" cy="32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6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C503-518C-4023-B226-54648EBB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34314"/>
            <a:ext cx="8229600" cy="1143000"/>
          </a:xfrm>
        </p:spPr>
        <p:txBody>
          <a:bodyPr/>
          <a:lstStyle/>
          <a:p>
            <a:r>
              <a:rPr lang="en-US" dirty="0"/>
              <a:t>PATENTSCOPE ASEAN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C55E74-F0AD-4414-A505-71F71A12F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980728"/>
            <a:ext cx="7492739" cy="4352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AE91DF-B629-4DFF-B3A2-348550D5A78E}"/>
              </a:ext>
            </a:extLst>
          </p:cNvPr>
          <p:cNvSpPr/>
          <p:nvPr/>
        </p:nvSpPr>
        <p:spPr>
          <a:xfrm>
            <a:off x="2267744" y="5589240"/>
            <a:ext cx="3898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http://ipsearch.aseanip.org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2187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CLIR: </a:t>
            </a:r>
            <a:r>
              <a:rPr lang="fr-FR" dirty="0" err="1"/>
              <a:t>Contributing</a:t>
            </a:r>
            <a:r>
              <a:rPr lang="fr-FR" dirty="0"/>
              <a:t> </a:t>
            </a:r>
            <a:r>
              <a:rPr lang="fr-FR" dirty="0" err="1"/>
              <a:t>towards</a:t>
            </a:r>
            <a:r>
              <a:rPr lang="fr-FR" dirty="0"/>
              <a:t> more relevant data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95" y="1880828"/>
            <a:ext cx="8575283" cy="3528392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683568" y="3644659"/>
            <a:ext cx="1584176" cy="28803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1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980728"/>
            <a:ext cx="8567893" cy="5112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9896"/>
            <a:ext cx="8229600" cy="1143000"/>
          </a:xfrm>
        </p:spPr>
        <p:txBody>
          <a:bodyPr/>
          <a:lstStyle/>
          <a:p>
            <a:r>
              <a:rPr lang="fr-FR" dirty="0"/>
              <a:t>Drones on CLIR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683568" y="3222279"/>
            <a:ext cx="504056" cy="2160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83568" y="4550533"/>
            <a:ext cx="2304256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7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5077" y="188640"/>
            <a:ext cx="8229600" cy="648072"/>
          </a:xfrm>
        </p:spPr>
        <p:txBody>
          <a:bodyPr/>
          <a:lstStyle/>
          <a:p>
            <a:pPr eaLnBrk="1" hangingPunct="1"/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patent</a:t>
            </a:r>
            <a:r>
              <a:rPr lang="es-ES" sz="3200" dirty="0"/>
              <a:t> </a:t>
            </a:r>
            <a:r>
              <a:rPr lang="es-ES" sz="3200" dirty="0" err="1"/>
              <a:t>analysis</a:t>
            </a:r>
            <a:r>
              <a:rPr lang="es-ES" sz="3200" dirty="0"/>
              <a:t> </a:t>
            </a:r>
            <a:r>
              <a:rPr lang="es-ES" sz="3200" dirty="0" err="1"/>
              <a:t>quest</a:t>
            </a:r>
            <a:endParaRPr lang="es-ES" sz="32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68760"/>
            <a:ext cx="8964488" cy="558924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s-ES" dirty="0"/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endParaRPr lang="es-ES" dirty="0"/>
          </a:p>
          <a:p>
            <a:pPr eaLnBrk="1" hangingPunct="1"/>
            <a:endParaRPr lang="es-ES" dirty="0"/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endParaRPr lang="en-US" sz="1700" i="1" dirty="0"/>
          </a:p>
          <a:p>
            <a:pPr marL="0" indent="0">
              <a:buNone/>
            </a:pPr>
            <a:r>
              <a:rPr lang="en-US" sz="1700" i="1" dirty="0"/>
              <a:t>Keeping Up with the Quants, Davenport &amp; </a:t>
            </a:r>
            <a:r>
              <a:rPr lang="en-US" sz="1700" i="1" dirty="0" err="1"/>
              <a:t>Jinho</a:t>
            </a:r>
            <a:r>
              <a:rPr lang="en-US" sz="1700" i="1" dirty="0"/>
              <a:t> Kim, Harvard Business Review Press, 2013</a:t>
            </a:r>
            <a:endParaRPr lang="es-ES" sz="2200" dirty="0"/>
          </a:p>
          <a:p>
            <a:pPr eaLnBrk="1" hangingPunct="1"/>
            <a:r>
              <a:rPr lang="es-ES" sz="2200" dirty="0" err="1"/>
              <a:t>Good</a:t>
            </a:r>
            <a:r>
              <a:rPr lang="es-ES" sz="2200" dirty="0"/>
              <a:t> </a:t>
            </a:r>
            <a:r>
              <a:rPr lang="es-ES" sz="2200" dirty="0" err="1"/>
              <a:t>questions</a:t>
            </a:r>
            <a:r>
              <a:rPr lang="es-ES" sz="2200" dirty="0"/>
              <a:t> – </a:t>
            </a:r>
            <a:r>
              <a:rPr lang="es-ES" sz="2200" dirty="0" err="1"/>
              <a:t>increased</a:t>
            </a:r>
            <a:r>
              <a:rPr lang="es-ES" sz="2200" dirty="0"/>
              <a:t> chances </a:t>
            </a:r>
            <a:r>
              <a:rPr lang="es-ES" sz="2200" dirty="0" err="1"/>
              <a:t>for</a:t>
            </a:r>
            <a:r>
              <a:rPr lang="es-ES" sz="2200" dirty="0"/>
              <a:t> </a:t>
            </a:r>
            <a:r>
              <a:rPr lang="es-ES" sz="2200" dirty="0" err="1"/>
              <a:t>good</a:t>
            </a:r>
            <a:r>
              <a:rPr lang="es-ES" sz="2200" dirty="0"/>
              <a:t> </a:t>
            </a:r>
            <a:r>
              <a:rPr lang="es-ES" sz="2200" dirty="0" err="1"/>
              <a:t>answers</a:t>
            </a:r>
            <a:endParaRPr lang="es-ES" sz="2200" dirty="0"/>
          </a:p>
          <a:p>
            <a:pPr eaLnBrk="1" hangingPunct="1"/>
            <a:r>
              <a:rPr lang="es-ES" sz="2200" dirty="0" err="1"/>
              <a:t>Good</a:t>
            </a:r>
            <a:r>
              <a:rPr lang="es-ES" sz="2200" dirty="0"/>
              <a:t> </a:t>
            </a:r>
            <a:r>
              <a:rPr lang="es-ES" sz="2200" dirty="0" err="1"/>
              <a:t>quality</a:t>
            </a:r>
            <a:r>
              <a:rPr lang="es-ES" sz="2200" dirty="0"/>
              <a:t> of data – </a:t>
            </a:r>
            <a:r>
              <a:rPr lang="es-ES" sz="2200" dirty="0" err="1"/>
              <a:t>good</a:t>
            </a:r>
            <a:r>
              <a:rPr lang="es-ES" sz="2200" dirty="0"/>
              <a:t> </a:t>
            </a:r>
            <a:r>
              <a:rPr lang="es-ES" sz="2200" dirty="0" err="1"/>
              <a:t>quality</a:t>
            </a:r>
            <a:r>
              <a:rPr lang="es-ES" sz="2200" dirty="0"/>
              <a:t> of </a:t>
            </a:r>
            <a:r>
              <a:rPr lang="es-ES" sz="2200" dirty="0" err="1"/>
              <a:t>analysis</a:t>
            </a:r>
            <a:endParaRPr lang="es-ES" sz="2200" dirty="0"/>
          </a:p>
          <a:p>
            <a:pPr eaLnBrk="1" hangingPunct="1"/>
            <a:r>
              <a:rPr lang="es-ES" sz="2200" dirty="0" err="1"/>
              <a:t>Where</a:t>
            </a:r>
            <a:r>
              <a:rPr lang="es-ES" sz="2200" dirty="0"/>
              <a:t> </a:t>
            </a:r>
            <a:r>
              <a:rPr lang="es-ES" sz="2200" dirty="0" err="1"/>
              <a:t>is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data?</a:t>
            </a:r>
          </a:p>
          <a:p>
            <a:pPr marL="0" indent="0" eaLnBrk="1" hangingPunct="1">
              <a:buNone/>
            </a:pP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809976" cy="3744416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60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Supervised</a:t>
            </a:r>
            <a:r>
              <a:rPr lang="fr-FR" dirty="0"/>
              <a:t> mode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1035"/>
            <a:ext cx="8280920" cy="4610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4355976" y="3284984"/>
            <a:ext cx="2376264" cy="99363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609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Added</a:t>
            </a:r>
            <a:r>
              <a:rPr lang="fr-FR" dirty="0"/>
              <a:t> </a:t>
            </a:r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Domains</a:t>
            </a:r>
            <a:endParaRPr lang="fr-FR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0648"/>
            <a:ext cx="8568952" cy="462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4355976" y="3068960"/>
            <a:ext cx="2376264" cy="187220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635896" y="3140968"/>
            <a:ext cx="648072" cy="57606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38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of synonyms/variants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8860"/>
            <a:ext cx="8352928" cy="464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1043608" y="4246202"/>
            <a:ext cx="6768752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18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r>
              <a:rPr lang="en-GB" dirty="0"/>
              <a:t>Selection of languages, fields, etc.</a:t>
            </a:r>
            <a:endParaRPr lang="fr-FR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22960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33056"/>
            <a:ext cx="81369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004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CLIR – </a:t>
            </a:r>
            <a:r>
              <a:rPr lang="fr-FR" dirty="0" err="1"/>
              <a:t>Terms</a:t>
            </a:r>
            <a:r>
              <a:rPr lang="fr-FR" dirty="0"/>
              <a:t> expansion</a:t>
            </a:r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72354"/>
            <a:ext cx="8229600" cy="355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539552" y="5157192"/>
            <a:ext cx="1584176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6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88640"/>
            <a:ext cx="7992888" cy="8640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Results list and analysis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908720"/>
            <a:ext cx="8229600" cy="3645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221088"/>
            <a:ext cx="6408712" cy="25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56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35" y="4653136"/>
            <a:ext cx="5307655" cy="210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2390769"/>
            <a:ext cx="5227126" cy="21239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88640"/>
            <a:ext cx="5256096" cy="213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4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73" y="1052736"/>
            <a:ext cx="8746029" cy="5544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634082"/>
          </a:xfrm>
        </p:spPr>
        <p:txBody>
          <a:bodyPr/>
          <a:lstStyle/>
          <a:p>
            <a:r>
              <a:rPr lang="en-GB" dirty="0"/>
              <a:t>How do I export the data?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4606372" y="1700808"/>
            <a:ext cx="1909844" cy="936104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509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PATENTSCOPE </a:t>
            </a:r>
            <a:r>
              <a:rPr lang="fr-FR" dirty="0" err="1"/>
              <a:t>account</a:t>
            </a:r>
            <a:endParaRPr lang="fr-F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01" y="1772816"/>
            <a:ext cx="8899797" cy="381642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611560" y="3789040"/>
            <a:ext cx="3024336" cy="864096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93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2776"/>
            <a:ext cx="8114216" cy="5184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GB" dirty="0"/>
              <a:t>How do I export data from PATENTSCOPE?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44008" y="2132856"/>
            <a:ext cx="1296144" cy="288032"/>
          </a:xfrm>
          <a:prstGeom prst="rect">
            <a:avLst/>
          </a:prstGeom>
          <a:noFill/>
          <a:ln w="48000">
            <a:solidFill>
              <a:schemeClr val="accent5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65677" y="3068960"/>
            <a:ext cx="1440160" cy="504056"/>
          </a:xfrm>
          <a:prstGeom prst="rect">
            <a:avLst/>
          </a:prstGeom>
          <a:noFill/>
          <a:ln w="48000">
            <a:solidFill>
              <a:schemeClr val="accent5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77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245381"/>
            <a:ext cx="8229600" cy="663339"/>
          </a:xfrm>
        </p:spPr>
        <p:txBody>
          <a:bodyPr/>
          <a:lstStyle/>
          <a:p>
            <a:r>
              <a:rPr lang="de-DE" dirty="0"/>
              <a:t>Data 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9992" y="1052736"/>
            <a:ext cx="4040188" cy="639762"/>
          </a:xfrm>
        </p:spPr>
        <p:txBody>
          <a:bodyPr/>
          <a:lstStyle/>
          <a:p>
            <a:r>
              <a:rPr lang="de-DE" dirty="0"/>
              <a:t>Patent data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355976" y="1643130"/>
            <a:ext cx="4680520" cy="5026229"/>
          </a:xfrm>
        </p:spPr>
        <p:txBody>
          <a:bodyPr/>
          <a:lstStyle/>
          <a:p>
            <a:r>
              <a:rPr lang="de-DE" dirty="0"/>
              <a:t>Primary source of information</a:t>
            </a:r>
          </a:p>
          <a:p>
            <a:pPr lvl="1"/>
            <a:r>
              <a:rPr lang="de-DE" dirty="0"/>
              <a:t>Patent Gazettes/Bulletins....</a:t>
            </a:r>
          </a:p>
          <a:p>
            <a:endParaRPr lang="de-DE" dirty="0"/>
          </a:p>
          <a:p>
            <a:r>
              <a:rPr lang="de-DE" dirty="0"/>
              <a:t>Secondary sources of information </a:t>
            </a:r>
          </a:p>
          <a:p>
            <a:pPr lvl="1"/>
            <a:r>
              <a:rPr lang="de-DE" dirty="0"/>
              <a:t>PATENTSCOPE</a:t>
            </a:r>
          </a:p>
          <a:p>
            <a:pPr lvl="1"/>
            <a:r>
              <a:rPr lang="de-DE" dirty="0"/>
              <a:t>Esp@cenet</a:t>
            </a:r>
          </a:p>
          <a:p>
            <a:pPr lvl="1"/>
            <a:r>
              <a:rPr lang="de-DE" dirty="0"/>
              <a:t>The Lens</a:t>
            </a:r>
          </a:p>
          <a:p>
            <a:pPr lvl="1"/>
            <a:r>
              <a:rPr lang="de-DE" dirty="0"/>
              <a:t>Other free databases</a:t>
            </a:r>
          </a:p>
          <a:p>
            <a:pPr lvl="1"/>
            <a:r>
              <a:rPr lang="de-DE" dirty="0"/>
              <a:t>Commercial Databases...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0375" y="1052736"/>
            <a:ext cx="4041775" cy="639762"/>
          </a:xfrm>
        </p:spPr>
        <p:txBody>
          <a:bodyPr/>
          <a:lstStyle/>
          <a:p>
            <a:r>
              <a:rPr lang="de-DE" dirty="0"/>
              <a:t>Non-patent data</a:t>
            </a:r>
            <a:endParaRPr lang="en-US" dirty="0"/>
          </a:p>
        </p:txBody>
      </p:sp>
      <p:pic>
        <p:nvPicPr>
          <p:cNvPr id="1026" name="Picture 2" descr="Bildergebnis für science literature databases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11563"/>
            <a:ext cx="998116" cy="9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science literature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34976"/>
            <a:ext cx="1136645" cy="86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google schol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02751"/>
            <a:ext cx="1197701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Bildergebnis für pubm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Bildergebnis für pubmed"/>
          <p:cNvSpPr>
            <a:spLocks noChangeAspect="1" noChangeArrowheads="1"/>
          </p:cNvSpPr>
          <p:nvPr/>
        </p:nvSpPr>
        <p:spPr bwMode="auto">
          <a:xfrm>
            <a:off x="5931125" y="515719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21" y="2332302"/>
            <a:ext cx="1003375" cy="356637"/>
          </a:xfrm>
          <a:prstGeom prst="rect">
            <a:avLst/>
          </a:prstGeom>
        </p:spPr>
      </p:pic>
      <p:pic>
        <p:nvPicPr>
          <p:cNvPr id="1038" name="Picture 14" descr="http://blogs.rsc.org/rscpublishing/files/2011/12/ChemSpider-logo-530x2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44" y="3230331"/>
            <a:ext cx="1752129" cy="7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203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and export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1556792"/>
            <a:ext cx="6768752" cy="4352925"/>
          </a:xfrm>
        </p:spPr>
        <p:txBody>
          <a:bodyPr/>
          <a:lstStyle/>
          <a:p>
            <a:r>
              <a:rPr lang="en-US" dirty="0"/>
              <a:t>Save query</a:t>
            </a:r>
          </a:p>
          <a:p>
            <a:endParaRPr lang="en-US" dirty="0"/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Export 100 results (with detailed data), with abstracts </a:t>
            </a:r>
          </a:p>
          <a:p>
            <a:endParaRPr lang="en-US" dirty="0"/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Export 10,000 results (with less detailed data), yet with priority data</a:t>
            </a:r>
            <a:br>
              <a:rPr lang="en-US" dirty="0"/>
            </a:br>
            <a:endParaRPr lang="en-US" dirty="0"/>
          </a:p>
          <a:p>
            <a:pPr marL="1371600" lvl="3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t="19804" r="66119" b="14889"/>
          <a:stretch/>
        </p:blipFill>
        <p:spPr bwMode="auto">
          <a:xfrm>
            <a:off x="483984" y="1556792"/>
            <a:ext cx="1219201" cy="131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1" t="12849" r="39419" b="16401"/>
          <a:stretch/>
        </p:blipFill>
        <p:spPr bwMode="auto">
          <a:xfrm>
            <a:off x="483984" y="3140968"/>
            <a:ext cx="1293276" cy="142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1" t="13985" r="11418" b="15267"/>
          <a:stretch/>
        </p:blipFill>
        <p:spPr bwMode="auto">
          <a:xfrm>
            <a:off x="521484" y="4869160"/>
            <a:ext cx="1255776" cy="142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data to Excel</a:t>
            </a:r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56800"/>
            <a:ext cx="8208912" cy="456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754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928992" cy="850106"/>
          </a:xfrm>
        </p:spPr>
        <p:txBody>
          <a:bodyPr/>
          <a:lstStyle/>
          <a:p>
            <a:r>
              <a:rPr lang="en-US" dirty="0"/>
              <a:t>Excel Table with results list for </a:t>
            </a:r>
            <a:r>
              <a:rPr lang="en-US" dirty="0" err="1"/>
              <a:t>FP:drone</a:t>
            </a:r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848872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283968" y="1484784"/>
            <a:ext cx="1512168" cy="436691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291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/>
          <a:lstStyle/>
          <a:p>
            <a:r>
              <a:rPr lang="en-US" dirty="0"/>
              <a:t>Example of detailed export (100 results)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136904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3347864" y="1549796"/>
            <a:ext cx="2160240" cy="447149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998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information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exported</a:t>
            </a:r>
            <a:r>
              <a:rPr lang="fr-FR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Publication </a:t>
            </a:r>
            <a:r>
              <a:rPr lang="fr-FR" dirty="0" err="1"/>
              <a:t>Number</a:t>
            </a:r>
            <a:r>
              <a:rPr lang="fr-FR" dirty="0"/>
              <a:t> – </a:t>
            </a:r>
            <a:r>
              <a:rPr lang="fr-FR" dirty="0" err="1"/>
              <a:t>hyperlinked</a:t>
            </a:r>
            <a:r>
              <a:rPr lang="fr-FR" dirty="0"/>
              <a:t> to the full patent document at PATENTSCOPE</a:t>
            </a:r>
          </a:p>
          <a:p>
            <a:r>
              <a:rPr lang="fr-FR" dirty="0"/>
              <a:t>Publication Date</a:t>
            </a:r>
          </a:p>
          <a:p>
            <a:r>
              <a:rPr lang="fr-FR" dirty="0" err="1"/>
              <a:t>Title</a:t>
            </a:r>
            <a:endParaRPr lang="fr-FR" dirty="0"/>
          </a:p>
          <a:p>
            <a:r>
              <a:rPr lang="fr-FR" dirty="0"/>
              <a:t>(</a:t>
            </a:r>
            <a:r>
              <a:rPr lang="fr-FR" b="1" dirty="0"/>
              <a:t>Abstract </a:t>
            </a:r>
            <a:r>
              <a:rPr lang="fr-FR" dirty="0"/>
              <a:t>– in 100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)</a:t>
            </a:r>
          </a:p>
          <a:p>
            <a:r>
              <a:rPr lang="fr-FR" dirty="0"/>
              <a:t>IPC</a:t>
            </a:r>
          </a:p>
          <a:p>
            <a:r>
              <a:rPr lang="fr-FR" dirty="0" err="1"/>
              <a:t>Applicants</a:t>
            </a:r>
            <a:endParaRPr lang="fr-FR" dirty="0"/>
          </a:p>
          <a:p>
            <a:r>
              <a:rPr lang="fr-FR" dirty="0" err="1"/>
              <a:t>Inventors</a:t>
            </a:r>
            <a:endParaRPr lang="fr-FR" dirty="0"/>
          </a:p>
          <a:p>
            <a:r>
              <a:rPr lang="fr-FR" dirty="0"/>
              <a:t>FP Image</a:t>
            </a:r>
          </a:p>
          <a:p>
            <a:r>
              <a:rPr lang="fr-FR" b="1" dirty="0" err="1"/>
              <a:t>Priority</a:t>
            </a:r>
            <a:r>
              <a:rPr lang="fr-FR" b="1" dirty="0"/>
              <a:t> data </a:t>
            </a:r>
            <a:r>
              <a:rPr lang="fr-FR" dirty="0"/>
              <a:t>(in long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4347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5454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634082"/>
          </a:xfrm>
        </p:spPr>
        <p:txBody>
          <a:bodyPr/>
          <a:lstStyle/>
          <a:p>
            <a:r>
              <a:rPr lang="en-GB" sz="3000" dirty="0"/>
              <a:t>Sequence listings on PATENTSCOPE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204864"/>
            <a:ext cx="1304925" cy="6381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043608" y="1844824"/>
            <a:ext cx="720080" cy="2160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411043" y="2206277"/>
            <a:ext cx="1338089" cy="63676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74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fr-FR" dirty="0"/>
              <a:t>Access to </a:t>
            </a:r>
            <a:r>
              <a:rPr lang="fr-FR" dirty="0" err="1"/>
              <a:t>sequence</a:t>
            </a:r>
            <a:r>
              <a:rPr lang="fr-FR" dirty="0"/>
              <a:t> listings on </a:t>
            </a:r>
            <a:r>
              <a:rPr lang="fr-FR" dirty="0" err="1"/>
              <a:t>individual</a:t>
            </a:r>
            <a:r>
              <a:rPr lang="fr-FR" dirty="0"/>
              <a:t> patent documents and </a:t>
            </a:r>
            <a:r>
              <a:rPr lang="fr-FR" dirty="0" err="1"/>
              <a:t>applicants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0808"/>
            <a:ext cx="8159811" cy="43529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457200" y="5733256"/>
            <a:ext cx="7643192" cy="32047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691680" y="3140969"/>
            <a:ext cx="6120680" cy="2160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882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188640"/>
            <a:ext cx="8856984" cy="1143000"/>
          </a:xfrm>
        </p:spPr>
        <p:txBody>
          <a:bodyPr/>
          <a:lstStyle/>
          <a:p>
            <a:r>
              <a:rPr lang="en-GB" sz="3000" dirty="0"/>
              <a:t>Exporting sequence listings from PATENTSCOPE</a:t>
            </a:r>
            <a:endParaRPr lang="en-US" sz="3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652120" y="1661716"/>
            <a:ext cx="3312368" cy="4352925"/>
          </a:xfrm>
        </p:spPr>
        <p:txBody>
          <a:bodyPr/>
          <a:lstStyle/>
          <a:p>
            <a:r>
              <a:rPr lang="en-GB" sz="2400" dirty="0"/>
              <a:t>Bulk download also possible (anonymized FTP download – sequences by year if registered user)</a:t>
            </a:r>
          </a:p>
          <a:p>
            <a:r>
              <a:rPr lang="en-GB" sz="2400" dirty="0"/>
              <a:t>.txt of sequence listings can create issues with data formatting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9512" y="1207785"/>
            <a:ext cx="5400675" cy="209342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2987824" y="2780928"/>
            <a:ext cx="2453444" cy="32047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60" y="3356992"/>
            <a:ext cx="3863528" cy="3287318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58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de-DE" dirty="0"/>
          </a:p>
          <a:p>
            <a:pPr algn="ctr">
              <a:buNone/>
            </a:pPr>
            <a:endParaRPr lang="de-DE" dirty="0"/>
          </a:p>
          <a:p>
            <a:pPr algn="ctr">
              <a:buNone/>
            </a:pPr>
            <a:endParaRPr lang="de-DE" dirty="0"/>
          </a:p>
          <a:p>
            <a:pPr algn="ctr">
              <a:buNone/>
            </a:pPr>
            <a:r>
              <a:rPr lang="de-DE" dirty="0">
                <a:hlinkClick r:id="rId2"/>
              </a:rPr>
              <a:t>Irene.Kitsara@wipo.int</a:t>
            </a:r>
            <a:r>
              <a:rPr lang="de-DE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05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importance of obtaining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52925"/>
          </a:xfrm>
        </p:spPr>
        <p:txBody>
          <a:bodyPr/>
          <a:lstStyle/>
          <a:p>
            <a:r>
              <a:rPr lang="en-GB" dirty="0"/>
              <a:t>Right source of information</a:t>
            </a:r>
          </a:p>
          <a:p>
            <a:r>
              <a:rPr lang="en-GB" dirty="0"/>
              <a:t>Understanding of parameters and limitations of the source</a:t>
            </a:r>
          </a:p>
          <a:p>
            <a:r>
              <a:rPr lang="en-GB" dirty="0"/>
              <a:t>Confidentiality issues?</a:t>
            </a:r>
          </a:p>
          <a:p>
            <a:r>
              <a:rPr lang="en-GB" dirty="0"/>
              <a:t>Where will the data feed into?</a:t>
            </a:r>
          </a:p>
          <a:p>
            <a:r>
              <a:rPr lang="en-GB" dirty="0"/>
              <a:t>Is my data format compatible with the tool I want to use to clean/tidy/</a:t>
            </a:r>
            <a:r>
              <a:rPr lang="en-GB" dirty="0" err="1"/>
              <a:t>analyze</a:t>
            </a:r>
            <a:r>
              <a:rPr lang="en-GB" dirty="0"/>
              <a:t> and visualize the data?</a:t>
            </a:r>
          </a:p>
        </p:txBody>
      </p:sp>
    </p:spTree>
    <p:extLst>
      <p:ext uri="{BB962C8B-B14F-4D97-AF65-F5344CB8AC3E}">
        <p14:creationId xmlns:p14="http://schemas.microsoft.com/office/powerpoint/2010/main" val="78914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C2CA74E-ABF7-44F5-8BE8-B60A78C16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836592"/>
            <a:ext cx="7284979" cy="50932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512" y="548680"/>
            <a:ext cx="8229600" cy="634082"/>
          </a:xfrm>
        </p:spPr>
        <p:txBody>
          <a:bodyPr/>
          <a:lstStyle/>
          <a:p>
            <a:r>
              <a:rPr lang="en-GB" dirty="0"/>
              <a:t>PATENTSCOPE: Access point</a:t>
            </a:r>
            <a:br>
              <a:rPr lang="en-GB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68407" y="5986895"/>
            <a:ext cx="2051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www.wipo.int</a:t>
            </a:r>
            <a:r>
              <a:rPr lang="en-GB" dirty="0"/>
              <a:t> 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30028" y="3530877"/>
            <a:ext cx="2513779" cy="50405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8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6FF85E-A915-40D8-A91B-1F8D0D2BB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980728"/>
            <a:ext cx="7371823" cy="4352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774" y="238125"/>
            <a:ext cx="8715722" cy="742603"/>
          </a:xfrm>
        </p:spPr>
        <p:txBody>
          <a:bodyPr/>
          <a:lstStyle/>
          <a:p>
            <a:r>
              <a:rPr lang="fr-FR" sz="3200" dirty="0"/>
              <a:t>PATENTSCOPE and </a:t>
            </a:r>
            <a:r>
              <a:rPr lang="fr-FR" sz="3200" dirty="0" err="1"/>
              <a:t>its</a:t>
            </a:r>
            <a:r>
              <a:rPr lang="fr-FR" sz="3200" dirty="0"/>
              <a:t> </a:t>
            </a:r>
            <a:r>
              <a:rPr lang="fr-FR" sz="3200" dirty="0" err="1"/>
              <a:t>search</a:t>
            </a:r>
            <a:r>
              <a:rPr lang="fr-FR" sz="3200" dirty="0"/>
              <a:t> </a:t>
            </a:r>
            <a:r>
              <a:rPr lang="fr-FR" sz="3200" dirty="0" err="1"/>
              <a:t>functionalities</a:t>
            </a:r>
            <a:endParaRPr lang="fr-FR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543966" y="2204864"/>
            <a:ext cx="2057400" cy="914400"/>
          </a:xfrm>
          <a:prstGeom prst="roundRect">
            <a:avLst/>
          </a:prstGeom>
          <a:noFill/>
          <a:ln w="2857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2679" y="6396335"/>
            <a:ext cx="4084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https://patentscope.wipo.int</a:t>
            </a:r>
            <a:r>
              <a:rPr lang="de-DE" dirty="0"/>
              <a:t>  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95536" y="5172497"/>
            <a:ext cx="8229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b="1" dirty="0"/>
              <a:t>66 </a:t>
            </a:r>
            <a:r>
              <a:rPr lang="es-ES" b="1" dirty="0" err="1"/>
              <a:t>million</a:t>
            </a:r>
            <a:r>
              <a:rPr lang="es-ES" b="1" dirty="0"/>
              <a:t> </a:t>
            </a:r>
            <a:r>
              <a:rPr lang="es-ES" b="1" dirty="0" err="1"/>
              <a:t>patent</a:t>
            </a:r>
            <a:r>
              <a:rPr lang="es-ES" b="1" dirty="0"/>
              <a:t> </a:t>
            </a:r>
            <a:r>
              <a:rPr lang="es-ES" b="1" dirty="0" err="1"/>
              <a:t>documents</a:t>
            </a:r>
            <a:r>
              <a:rPr lang="es-ES" b="1" dirty="0"/>
              <a:t> </a:t>
            </a:r>
            <a:r>
              <a:rPr lang="es-ES" dirty="0"/>
              <a:t>(regional and </a:t>
            </a:r>
            <a:r>
              <a:rPr lang="es-ES" dirty="0" err="1"/>
              <a:t>national</a:t>
            </a:r>
            <a:r>
              <a:rPr lang="es-ES" dirty="0"/>
              <a:t> </a:t>
            </a:r>
            <a:r>
              <a:rPr lang="es-ES" dirty="0" err="1"/>
              <a:t>collections</a:t>
            </a:r>
            <a:r>
              <a:rPr lang="es-ES" dirty="0"/>
              <a:t>)</a:t>
            </a: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b="1" dirty="0"/>
              <a:t>3,2 </a:t>
            </a:r>
            <a:r>
              <a:rPr lang="es-ES" b="1" dirty="0" err="1"/>
              <a:t>million</a:t>
            </a:r>
            <a:r>
              <a:rPr lang="es-ES" b="1" dirty="0"/>
              <a:t> </a:t>
            </a:r>
            <a:r>
              <a:rPr lang="es-ES" b="1" dirty="0" err="1"/>
              <a:t>published</a:t>
            </a:r>
            <a:r>
              <a:rPr lang="es-ES" b="1" dirty="0"/>
              <a:t> PCT </a:t>
            </a:r>
            <a:r>
              <a:rPr lang="es-ES" b="1" dirty="0" err="1"/>
              <a:t>applications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36458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634082"/>
          </a:xfrm>
        </p:spPr>
        <p:txBody>
          <a:bodyPr/>
          <a:lstStyle/>
          <a:p>
            <a:r>
              <a:rPr lang="es-ES" dirty="0" err="1"/>
              <a:t>Looking</a:t>
            </a:r>
            <a:r>
              <a:rPr lang="es-ES" dirty="0"/>
              <a:t> in PATENTSCOPE </a:t>
            </a:r>
            <a:r>
              <a:rPr lang="es-ES" dirty="0" err="1"/>
              <a:t>for</a:t>
            </a:r>
            <a:r>
              <a:rPr lang="es-ES" dirty="0"/>
              <a:t>…drones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9C7DB-EE3B-48EA-A462-1BA1BAD85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512" y="960941"/>
            <a:ext cx="4040188" cy="639762"/>
          </a:xfrm>
        </p:spPr>
        <p:txBody>
          <a:bodyPr/>
          <a:lstStyle/>
          <a:p>
            <a:r>
              <a:rPr lang="fr-FR" dirty="0"/>
              <a:t>Drones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5C3E1-9BDB-4364-96E2-7750D4937D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5750"/>
          <a:stretch/>
        </p:blipFill>
        <p:spPr>
          <a:xfrm>
            <a:off x="0" y="1652924"/>
            <a:ext cx="4395594" cy="321623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E9D183-20DE-4DA2-B03A-D07D37B1F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6915" y="944057"/>
            <a:ext cx="4041775" cy="639762"/>
          </a:xfrm>
        </p:spPr>
        <p:txBody>
          <a:bodyPr/>
          <a:lstStyle/>
          <a:p>
            <a:r>
              <a:rPr lang="fr-FR" dirty="0"/>
              <a:t>Drone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2ED2DC-EF67-40AF-BCDB-BAAE9D94A4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03511" y="1604189"/>
            <a:ext cx="4824165" cy="32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9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30622"/>
            <a:ext cx="8229600" cy="922114"/>
          </a:xfrm>
        </p:spPr>
        <p:txBody>
          <a:bodyPr/>
          <a:lstStyle/>
          <a:p>
            <a:r>
              <a:rPr lang="fr-FR" dirty="0" err="1"/>
              <a:t>Looking</a:t>
            </a:r>
            <a:r>
              <a:rPr lang="fr-FR" dirty="0"/>
              <a:t> for a drone in PATENTSCOPE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" y="1157030"/>
            <a:ext cx="9144000" cy="57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7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490066"/>
          </a:xfrm>
        </p:spPr>
        <p:txBody>
          <a:bodyPr/>
          <a:lstStyle/>
          <a:p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</a:t>
            </a:r>
            <a:r>
              <a:rPr lang="es-ES" dirty="0" err="1"/>
              <a:t>list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908720"/>
            <a:ext cx="8640960" cy="567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07044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">
  <a:themeElements>
    <a:clrScheme name="template_englis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_english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>
          <a:defRPr dirty="0"/>
        </a:defPPr>
      </a:lstStyle>
    </a:txDef>
  </a:objectDefaults>
  <a:extraClrSchemeLst>
    <a:extraClrScheme>
      <a:clrScheme name="template_englis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template_english</Template>
  <TotalTime>6335</TotalTime>
  <Words>439</Words>
  <Application>Microsoft Office PowerPoint</Application>
  <PresentationFormat>On-screen Show (4:3)</PresentationFormat>
  <Paragraphs>103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Arial Black</vt:lpstr>
      <vt:lpstr>Wingdings</vt:lpstr>
      <vt:lpstr>ヒラギノ角ゴ Pro W3</vt:lpstr>
      <vt:lpstr>English</vt:lpstr>
      <vt:lpstr>PowerPoint Presentation</vt:lpstr>
      <vt:lpstr>The patent analysis quest</vt:lpstr>
      <vt:lpstr>Data sources</vt:lpstr>
      <vt:lpstr>The importance of obtaining data</vt:lpstr>
      <vt:lpstr>PATENTSCOPE: Access point </vt:lpstr>
      <vt:lpstr>PATENTSCOPE and its search functionalities</vt:lpstr>
      <vt:lpstr>Looking in PATENTSCOPE for…drones</vt:lpstr>
      <vt:lpstr>Looking for a drone in PATENTSCOPE</vt:lpstr>
      <vt:lpstr>Search results on a list</vt:lpstr>
      <vt:lpstr>Looking closer at a search result</vt:lpstr>
      <vt:lpstr>A PCT document in our results</vt:lpstr>
      <vt:lpstr>And if I were to look in full-text for drones?</vt:lpstr>
      <vt:lpstr>And if I were to look in full-text for drones?</vt:lpstr>
      <vt:lpstr>Full-text « drone » vs. « drones »</vt:lpstr>
      <vt:lpstr>Let´s get a feeling of the data…</vt:lpstr>
      <vt:lpstr>New PATENTSCOPE ASEAN coverage</vt:lpstr>
      <vt:lpstr>PATENTSCOPE ASEAN</vt:lpstr>
      <vt:lpstr>CLIR: Contributing towards more relevant data</vt:lpstr>
      <vt:lpstr>Drones on CLIR</vt:lpstr>
      <vt:lpstr>Supervised mode</vt:lpstr>
      <vt:lpstr>Added Technical Domains</vt:lpstr>
      <vt:lpstr>Addition of synonyms/variants</vt:lpstr>
      <vt:lpstr>Selection of languages, fields, etc.</vt:lpstr>
      <vt:lpstr>CLIR – Terms expansion</vt:lpstr>
      <vt:lpstr>PowerPoint Presentation</vt:lpstr>
      <vt:lpstr>PowerPoint Presentation</vt:lpstr>
      <vt:lpstr>How do I export the data?</vt:lpstr>
      <vt:lpstr>Create a PATENTSCOPE account</vt:lpstr>
      <vt:lpstr>How do I export data from PATENTSCOPE?</vt:lpstr>
      <vt:lpstr>Save and export</vt:lpstr>
      <vt:lpstr>Export data to Excel</vt:lpstr>
      <vt:lpstr>Excel Table with results list for FP:drone</vt:lpstr>
      <vt:lpstr>Example of detailed export (100 results)</vt:lpstr>
      <vt:lpstr>Which information is being exported?</vt:lpstr>
      <vt:lpstr>Sequence listings on PATENTSCOPE</vt:lpstr>
      <vt:lpstr>Access to sequence listings on individual patent documents and applicants</vt:lpstr>
      <vt:lpstr>Exporting sequence listings from PATENTSCOPE</vt:lpstr>
      <vt:lpstr>PowerPoint Presentation</vt:lpstr>
    </vt:vector>
  </TitlesOfParts>
  <Company>World Intellectual Property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KITSARA Irene</dc:creator>
  <cp:lastModifiedBy>Irene Kitsara</cp:lastModifiedBy>
  <cp:revision>297</cp:revision>
  <dcterms:created xsi:type="dcterms:W3CDTF">2015-08-20T08:19:12Z</dcterms:created>
  <dcterms:modified xsi:type="dcterms:W3CDTF">2017-11-06T23:53:17Z</dcterms:modified>
</cp:coreProperties>
</file>